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1" r:id="rId5"/>
    <p:sldId id="257" r:id="rId6"/>
    <p:sldId id="260" r:id="rId7"/>
    <p:sldId id="258" r:id="rId8"/>
    <p:sldId id="265" r:id="rId9"/>
    <p:sldId id="259" r:id="rId10"/>
    <p:sldId id="26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0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Répartition du temps d’observation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2219913619824422"/>
          <c:y val="0.17835299326466056"/>
          <c:w val="0.55560156125105697"/>
          <c:h val="0.7291627687744503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2A-0943-ABF2-C3A69B6398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52A-0943-ABF2-C3A69B6398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2A-0943-ABF2-C3A69B6398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52A-0943-ABF2-C3A69B63987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52A-0943-ABF2-C3A69B63987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E52A-0943-ABF2-C3A69B63987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52A-0943-ABF2-C3A69B63987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E52A-0943-ABF2-C3A69B63987F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Feuil1!$A$2:$A$5</c:f>
              <c:strCache>
                <c:ptCount val="4"/>
                <c:pt idx="0">
                  <c:v>Champ8 Filtre R</c:v>
                </c:pt>
                <c:pt idx="1">
                  <c:v>Champ8 Filtre B</c:v>
                </c:pt>
                <c:pt idx="2">
                  <c:v>Champ3 Filtre R</c:v>
                </c:pt>
                <c:pt idx="3">
                  <c:v>Champ3 Filtre B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290</c:v>
                </c:pt>
                <c:pt idx="1">
                  <c:v>80</c:v>
                </c:pt>
                <c:pt idx="2">
                  <c:v>50</c:v>
                </c:pt>
                <c:pt idx="3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A-0943-ABF2-C3A69B63987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1B3F1-5BB6-AE4E-9E6A-AE2DA8622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8406C-A08C-944F-A511-24B3F9D64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320A84-6124-1C45-A91F-A012B591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C41BA0-9FAC-874D-8C76-6C8C6E7E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F9C3ED-F837-EC4F-8204-DFABE9BF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47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93562-ED94-F84B-BCE8-580A15C4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15C08C-685E-BD43-81A9-A2EBC7E9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F84F8F-1289-4A48-BCC2-E34EDA2C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A46433-4DB7-AA43-95CB-860A233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52755B-17F1-8147-B4FA-AC6583E2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7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1D24356-41B1-9C46-8647-58A7D451B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3CD68C-2DFD-244E-A758-C7992B447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B9F887-93C3-BE40-B424-1260127CD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00EDAC-44DA-4C42-8E0C-453F28B9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271486-3A9D-6A4D-8CEC-13FCD1F2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76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88018-6B30-C24B-8D8E-E7DA3586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E45F6-0895-6F42-9998-6F9C321F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AF1211-39E1-6749-BC7E-A463CB51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2F2970-85B5-BD4F-9B4F-A5C4FC06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E3509F-1034-E14A-B3A7-2AF13088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1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7C27D-92C3-664F-BDCF-137E1547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D45FD2-1627-FF46-8F9B-177AC367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AD5ADF-BD45-A846-B77D-9FF2C8FB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202097-1C09-A64E-A741-4AB660D4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D92498-1DDA-5943-A295-59556C6D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27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0B8EA-4302-324F-AD2E-16E1326D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3A64DD-DED5-DE4A-BC78-0945ABB30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80C3F4-823D-384E-8AD8-C9FA0D876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026C28-817A-984B-8801-15DCDB82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CCEA2A-D8EC-CA47-A239-7821314C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4C8BA5-2BFC-9D4E-8C6A-54D24F9F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30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6922A-4E6A-814B-956A-B7DDF054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91A396-0BE8-444B-A345-1FAB285FD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28F169-2F1D-F640-80FA-9B7CE2C13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6D9E97A-88A6-7347-9A54-517322D5B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0BDC5D1-81A5-8E45-82A5-0B9876DD6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BDB41BF-4400-E740-ACA9-387D4530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24EF0C5-1320-3746-A7EE-7677FBF0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F00AD4C-F34F-2748-84B3-D70E92E4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65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DD5BE-4D18-2845-8CA4-9D4EC648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CB4F4A6-BAD6-B540-8083-7B4B002D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42C429-7FA5-EE4A-8E8D-70AAA4C6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82F002-CFC6-F643-BD84-81352BDC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32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57CBEFB-A647-5340-BD15-F7544A1F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2F3262-B1DD-714A-AD8F-9572C68A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361E5-D5C9-9349-97AC-0AA289AE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9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46816-976E-C441-90FD-18E1C7A8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033E12-93AC-6140-B91C-0EB073431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4479B0-65E3-FF47-ADFB-43E13BC0B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C8CDC8-8972-384A-A073-4E3BCC5B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2E8F5D-B0C5-0144-8DB5-45D20544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14A24D-2465-0C4C-8415-EFBF3A4F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33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CEAE8-574C-B24B-BE67-BBAEE795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794CC7-CB98-F142-A9C6-853EEA636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8BC0EB-AC66-B64A-97D8-5E2515AEB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483FD9-B83F-DF4B-9C77-3C51711C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3D31D4-43DA-A045-9927-E00DFF8E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1DA6E6-6F77-B547-B73B-726BF0B8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345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C0638A-4A4D-CC4A-9349-9D3A52A6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0BEA32-2D90-9346-B45A-67CD93D98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67DB5F-5159-6A40-977B-AB86B092B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1C4B3-C4BC-8A44-B062-5AE0874F1D68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17800-CD74-2144-A3E6-0D4C7C492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42B457-4E6D-6944-B93B-766484C8D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7BF0E-0E2D-1142-BEB6-A0F0167967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74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0B283C7-37E1-2243-ACDF-ACA8294A60AE}"/>
              </a:ext>
            </a:extLst>
          </p:cNvPr>
          <p:cNvSpPr txBox="1"/>
          <p:nvPr/>
        </p:nvSpPr>
        <p:spPr>
          <a:xfrm>
            <a:off x="2624667" y="237067"/>
            <a:ext cx="785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OBJECTIFS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F6D993B-CCAF-F447-9130-0CF4546E4557}"/>
              </a:ext>
            </a:extLst>
          </p:cNvPr>
          <p:cNvSpPr txBox="1"/>
          <p:nvPr/>
        </p:nvSpPr>
        <p:spPr>
          <a:xfrm>
            <a:off x="457200" y="1303867"/>
            <a:ext cx="1058333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dirty="0"/>
              <a:t>Instrumentaux: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Prise en main du télescope T120 permettant l’acquisition de données</a:t>
            </a:r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800" i="1" dirty="0"/>
              <a:t>Analyse et traitement de données: 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Pré-traitement</a:t>
            </a:r>
            <a:r>
              <a:rPr lang="fr-FR" sz="2400" dirty="0"/>
              <a:t> des données, soustraction du biais et division du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Réalignement des images en utilisant </a:t>
            </a:r>
            <a:r>
              <a:rPr lang="fr-FR" sz="2400" dirty="0" err="1"/>
              <a:t>Astrometry</a:t>
            </a:r>
            <a:r>
              <a:rPr lang="fr-FR" sz="2400" dirty="0"/>
              <a:t> et </a:t>
            </a:r>
            <a:r>
              <a:rPr lang="fr-FR" sz="2400" dirty="0" err="1"/>
              <a:t>SWarp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Calibration de la magnitude 0 grâce à </a:t>
            </a:r>
            <a:r>
              <a:rPr lang="fr-FR" sz="2400" dirty="0" err="1"/>
              <a:t>Sextractor</a:t>
            </a:r>
            <a:r>
              <a:rPr lang="fr-FR" sz="2400" dirty="0"/>
              <a:t> et  </a:t>
            </a:r>
            <a:r>
              <a:rPr lang="fr-FR" sz="2400" dirty="0" err="1"/>
              <a:t>TopCat</a:t>
            </a:r>
            <a:r>
              <a:rPr lang="fr-FR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Analyse des données et comparaison avec la littérature et d’autres données astronomiques (CFH).</a:t>
            </a:r>
          </a:p>
        </p:txBody>
      </p:sp>
    </p:spTree>
    <p:extLst>
      <p:ext uri="{BB962C8B-B14F-4D97-AF65-F5344CB8AC3E}">
        <p14:creationId xmlns:p14="http://schemas.microsoft.com/office/powerpoint/2010/main" val="38239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F1BFE8-1E2B-1B45-99C1-F89D4814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7" y="827112"/>
            <a:ext cx="10471150" cy="58552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5EB9C68-1C81-EC4B-831C-D1303141E0E2}"/>
              </a:ext>
            </a:extLst>
          </p:cNvPr>
          <p:cNvSpPr txBox="1"/>
          <p:nvPr/>
        </p:nvSpPr>
        <p:spPr>
          <a:xfrm>
            <a:off x="3014133" y="237066"/>
            <a:ext cx="68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Profil d’un flat et histogramme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D9FA4-4285-AB42-B6E4-6FD13650D596}"/>
              </a:ext>
            </a:extLst>
          </p:cNvPr>
          <p:cNvSpPr/>
          <p:nvPr/>
        </p:nvSpPr>
        <p:spPr>
          <a:xfrm>
            <a:off x="3725334" y="2269067"/>
            <a:ext cx="304800" cy="66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63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A5FBCDF-1B3C-654C-BA99-033DD6921414}"/>
              </a:ext>
            </a:extLst>
          </p:cNvPr>
          <p:cNvSpPr txBox="1"/>
          <p:nvPr/>
        </p:nvSpPr>
        <p:spPr>
          <a:xfrm>
            <a:off x="3962400" y="220133"/>
            <a:ext cx="7247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Choix des cibles et du champ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0BE077-071D-0E4C-A33E-54AF0E5A12AA}"/>
              </a:ext>
            </a:extLst>
          </p:cNvPr>
          <p:cNvSpPr txBox="1"/>
          <p:nvPr/>
        </p:nvSpPr>
        <p:spPr>
          <a:xfrm>
            <a:off x="609600" y="1151467"/>
            <a:ext cx="860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4 outils permettent de définir la cible: CADC, Star-Alt , ESO DSS et SIMBAD/</a:t>
            </a:r>
            <a:r>
              <a:rPr lang="fr-FR" dirty="0" err="1"/>
              <a:t>AladinLite</a:t>
            </a:r>
            <a:r>
              <a:rPr lang="fr-FR" dirty="0"/>
              <a:t> 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D768BAA-67D0-7E4E-9FA1-187ACFF5A025}"/>
              </a:ext>
            </a:extLst>
          </p:cNvPr>
          <p:cNvGrpSpPr/>
          <p:nvPr/>
        </p:nvGrpSpPr>
        <p:grpSpPr>
          <a:xfrm>
            <a:off x="347506" y="1563472"/>
            <a:ext cx="4993851" cy="5296928"/>
            <a:chOff x="347506" y="1563472"/>
            <a:chExt cx="4993851" cy="529692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B96940B-D772-2A4B-A416-FA36DA74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633" y="1928913"/>
              <a:ext cx="4416724" cy="4442935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8890BAA-B59D-7E45-8EEB-D78B950C1054}"/>
                </a:ext>
              </a:extLst>
            </p:cNvPr>
            <p:cNvSpPr txBox="1"/>
            <p:nvPr/>
          </p:nvSpPr>
          <p:spPr>
            <a:xfrm>
              <a:off x="2363014" y="1563472"/>
              <a:ext cx="2878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SDSS, champ3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94746174-78F9-214A-B850-1CC66772F287}"/>
                </a:ext>
              </a:extLst>
            </p:cNvPr>
            <p:cNvCxnSpPr/>
            <p:nvPr/>
          </p:nvCxnSpPr>
          <p:spPr>
            <a:xfrm>
              <a:off x="745066" y="1928913"/>
              <a:ext cx="0" cy="442840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76FBD25E-9956-6B44-B8F1-D9F6A0D0C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633" y="6552623"/>
              <a:ext cx="4416724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7752541-D628-C64E-A2A9-96C880571CB5}"/>
                </a:ext>
              </a:extLst>
            </p:cNvPr>
            <p:cNvSpPr txBox="1"/>
            <p:nvPr/>
          </p:nvSpPr>
          <p:spPr>
            <a:xfrm>
              <a:off x="2363014" y="6552623"/>
              <a:ext cx="2547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30 </a:t>
              </a:r>
              <a:r>
                <a:rPr lang="fr-FR" sz="1400" dirty="0" err="1"/>
                <a:t>arcmin</a:t>
              </a:r>
              <a:endParaRPr lang="fr-FR" sz="140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C9B1262-23E7-4A45-B4BC-BA4870E3D24D}"/>
                </a:ext>
              </a:extLst>
            </p:cNvPr>
            <p:cNvSpPr txBox="1"/>
            <p:nvPr/>
          </p:nvSpPr>
          <p:spPr>
            <a:xfrm rot="16200000">
              <a:off x="-772431" y="3335289"/>
              <a:ext cx="2547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30 </a:t>
              </a:r>
              <a:r>
                <a:rPr lang="fr-FR" sz="1400" dirty="0" err="1"/>
                <a:t>arcmin</a:t>
              </a:r>
              <a:endParaRPr lang="fr-FR" sz="1400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FF6F540-D9C1-C64C-B718-337FCB20600F}"/>
              </a:ext>
            </a:extLst>
          </p:cNvPr>
          <p:cNvGrpSpPr/>
          <p:nvPr/>
        </p:nvGrpSpPr>
        <p:grpSpPr>
          <a:xfrm>
            <a:off x="6007634" y="2050461"/>
            <a:ext cx="5576836" cy="4259344"/>
            <a:chOff x="6007634" y="2050461"/>
            <a:chExt cx="5576836" cy="425934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880E006-A84F-CB43-8203-8EF1D8B6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7634" y="2419793"/>
              <a:ext cx="5576836" cy="333601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623E3CB-B4E6-4D48-9B69-756F23EF5284}"/>
                </a:ext>
              </a:extLst>
            </p:cNvPr>
            <p:cNvSpPr txBox="1"/>
            <p:nvPr/>
          </p:nvSpPr>
          <p:spPr>
            <a:xfrm>
              <a:off x="7332133" y="2050461"/>
              <a:ext cx="3877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Données CFH, champ 3 filtre R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6BBC3C-3FC9-3D4A-BEBF-7C787F695AB4}"/>
                </a:ext>
              </a:extLst>
            </p:cNvPr>
            <p:cNvSpPr txBox="1"/>
            <p:nvPr/>
          </p:nvSpPr>
          <p:spPr>
            <a:xfrm>
              <a:off x="6916452" y="5940473"/>
              <a:ext cx="375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Champ à cheval sur CCD22 et CCD23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63CDBE32-F30A-484A-B701-1D316ABBBC8D}"/>
              </a:ext>
            </a:extLst>
          </p:cNvPr>
          <p:cNvSpPr txBox="1"/>
          <p:nvPr/>
        </p:nvSpPr>
        <p:spPr>
          <a:xfrm>
            <a:off x="6859628" y="1610195"/>
            <a:ext cx="419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Champ 3 à α= 03 02 00  </a:t>
            </a:r>
            <a:r>
              <a:rPr lang="fr-FR" dirty="0" err="1"/>
              <a:t>δ</a:t>
            </a:r>
            <a:r>
              <a:rPr lang="fr-FR" dirty="0"/>
              <a:t> = +44 41 29</a:t>
            </a:r>
          </a:p>
        </p:txBody>
      </p:sp>
    </p:spTree>
    <p:extLst>
      <p:ext uri="{BB962C8B-B14F-4D97-AF65-F5344CB8AC3E}">
        <p14:creationId xmlns:p14="http://schemas.microsoft.com/office/powerpoint/2010/main" val="157845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1E16D4-3351-DD44-AADA-E9764035798D}"/>
              </a:ext>
            </a:extLst>
          </p:cNvPr>
          <p:cNvSpPr txBox="1"/>
          <p:nvPr/>
        </p:nvSpPr>
        <p:spPr>
          <a:xfrm>
            <a:off x="541867" y="1077748"/>
            <a:ext cx="1095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Star Alt permet de planifier les observations en conséquence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EDF630-BD26-8E47-93D3-3F7D78D95810}"/>
              </a:ext>
            </a:extLst>
          </p:cNvPr>
          <p:cNvSpPr txBox="1"/>
          <p:nvPr/>
        </p:nvSpPr>
        <p:spPr>
          <a:xfrm>
            <a:off x="4148667" y="338667"/>
            <a:ext cx="504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Observations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710E59E-6B12-C440-B7E9-9F2BE5E76642}"/>
              </a:ext>
            </a:extLst>
          </p:cNvPr>
          <p:cNvGrpSpPr/>
          <p:nvPr/>
        </p:nvGrpSpPr>
        <p:grpSpPr>
          <a:xfrm>
            <a:off x="297657" y="1662941"/>
            <a:ext cx="6042552" cy="4957992"/>
            <a:chOff x="297657" y="1662941"/>
            <a:chExt cx="6042552" cy="495799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CB07718-F7C2-6B40-80B3-51982062A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76" t="14321" r="17554" b="6667"/>
            <a:stretch/>
          </p:blipFill>
          <p:spPr>
            <a:xfrm>
              <a:off x="297657" y="1662941"/>
              <a:ext cx="6042552" cy="4957992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908007B-6D8E-264F-9067-2F3F50E93641}"/>
                </a:ext>
              </a:extLst>
            </p:cNvPr>
            <p:cNvSpPr txBox="1"/>
            <p:nvPr/>
          </p:nvSpPr>
          <p:spPr>
            <a:xfrm>
              <a:off x="2319867" y="2133600"/>
              <a:ext cx="1151467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0C0"/>
                  </a:solidFill>
                </a:rPr>
                <a:t>Champ3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8EA572E-0BF9-ED4D-9472-8FCBF1A0AC1C}"/>
                </a:ext>
              </a:extLst>
            </p:cNvPr>
            <p:cNvSpPr txBox="1"/>
            <p:nvPr/>
          </p:nvSpPr>
          <p:spPr>
            <a:xfrm>
              <a:off x="3740150" y="2641600"/>
              <a:ext cx="1151467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0C0"/>
                  </a:solidFill>
                </a:rPr>
                <a:t>Champ8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154BA1D-E4BE-0442-B1F4-6C10AFFCADEB}"/>
              </a:ext>
            </a:extLst>
          </p:cNvPr>
          <p:cNvGrpSpPr/>
          <p:nvPr/>
        </p:nvGrpSpPr>
        <p:grpSpPr>
          <a:xfrm>
            <a:off x="6311900" y="1662941"/>
            <a:ext cx="5765800" cy="4656666"/>
            <a:chOff x="6311900" y="1662941"/>
            <a:chExt cx="5765800" cy="4656666"/>
          </a:xfrm>
        </p:grpSpPr>
        <p:graphicFrame>
          <p:nvGraphicFramePr>
            <p:cNvPr id="10" name="Graphique 9">
              <a:extLst>
                <a:ext uri="{FF2B5EF4-FFF2-40B4-BE49-F238E27FC236}">
                  <a16:creationId xmlns:a16="http://schemas.microsoft.com/office/drawing/2014/main" id="{473E97D9-FBB3-F749-9EB3-C3F4F6D82F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6355024"/>
                </p:ext>
              </p:extLst>
            </p:nvPr>
          </p:nvGraphicFramePr>
          <p:xfrm>
            <a:off x="6311900" y="1662941"/>
            <a:ext cx="5765800" cy="46566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070B713-C136-6A42-8A40-0D55ED940EB7}"/>
                </a:ext>
              </a:extLst>
            </p:cNvPr>
            <p:cNvSpPr txBox="1"/>
            <p:nvPr/>
          </p:nvSpPr>
          <p:spPr>
            <a:xfrm>
              <a:off x="9635067" y="4141937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290mn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990B6E-8884-214F-ABB6-EAC2249E9011}"/>
                </a:ext>
              </a:extLst>
            </p:cNvPr>
            <p:cNvSpPr txBox="1"/>
            <p:nvPr/>
          </p:nvSpPr>
          <p:spPr>
            <a:xfrm>
              <a:off x="8144934" y="4859865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80mn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6F0A59D-BF9F-5C4B-B882-20FA2857D7D7}"/>
                </a:ext>
              </a:extLst>
            </p:cNvPr>
            <p:cNvSpPr txBox="1"/>
            <p:nvPr/>
          </p:nvSpPr>
          <p:spPr>
            <a:xfrm>
              <a:off x="8144934" y="3261403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140mn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D3E3C49-043D-3048-ABE4-62BE8F0B7404}"/>
                </a:ext>
              </a:extLst>
            </p:cNvPr>
            <p:cNvSpPr txBox="1"/>
            <p:nvPr/>
          </p:nvSpPr>
          <p:spPr>
            <a:xfrm>
              <a:off x="7713134" y="4197937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50mn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60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53D90A-0DCA-4C42-95DB-A0375A98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16" y="974107"/>
            <a:ext cx="9417050" cy="54817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EA77787-E35A-F343-A74B-3C4A50C911BB}"/>
              </a:ext>
            </a:extLst>
          </p:cNvPr>
          <p:cNvSpPr txBox="1"/>
          <p:nvPr/>
        </p:nvSpPr>
        <p:spPr>
          <a:xfrm>
            <a:off x="5317067" y="35559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Etude de l’offset </a:t>
            </a:r>
          </a:p>
        </p:txBody>
      </p:sp>
    </p:spTree>
    <p:extLst>
      <p:ext uri="{BB962C8B-B14F-4D97-AF65-F5344CB8AC3E}">
        <p14:creationId xmlns:p14="http://schemas.microsoft.com/office/powerpoint/2010/main" val="182623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FBE373-06A8-A344-A45D-D3380874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1799"/>
            <a:ext cx="10557787" cy="59330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207D11C-FDD4-C64C-9058-491865E1C29F}"/>
              </a:ext>
            </a:extLst>
          </p:cNvPr>
          <p:cNvSpPr txBox="1"/>
          <p:nvPr/>
        </p:nvSpPr>
        <p:spPr>
          <a:xfrm>
            <a:off x="2726267" y="220134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Comptage des objets présents dans les champs et Comparaison</a:t>
            </a:r>
          </a:p>
        </p:txBody>
      </p:sp>
    </p:spTree>
    <p:extLst>
      <p:ext uri="{BB962C8B-B14F-4D97-AF65-F5344CB8AC3E}">
        <p14:creationId xmlns:p14="http://schemas.microsoft.com/office/powerpoint/2010/main" val="314047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DBD2B6-941C-B546-8FA5-E99260BB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1018116"/>
            <a:ext cx="6725356" cy="504401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416B77F-6E55-D547-8F19-DE982D51C6CC}"/>
              </a:ext>
            </a:extLst>
          </p:cNvPr>
          <p:cNvSpPr txBox="1"/>
          <p:nvPr/>
        </p:nvSpPr>
        <p:spPr>
          <a:xfrm>
            <a:off x="558800" y="1831964"/>
            <a:ext cx="408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pentes sont différentes: les objets sont majoritairement des étoiles.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magnitudes de complétude augmentent avec le temps de 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Données CFH: ok les données de notre champ sont bien des étoiles.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 moindre mesure : les pentes des courbes verte et orange sont différentes → calibrations différentes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FA9FA4-E874-6A46-B3B6-4F5AF2B91312}"/>
              </a:ext>
            </a:extLst>
          </p:cNvPr>
          <p:cNvSpPr txBox="1"/>
          <p:nvPr/>
        </p:nvSpPr>
        <p:spPr>
          <a:xfrm>
            <a:off x="4876801" y="270933"/>
            <a:ext cx="2573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RÉSULTATS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B4702EC-9459-EA4C-8C0C-9ED79A4313C6}"/>
              </a:ext>
            </a:extLst>
          </p:cNvPr>
          <p:cNvCxnSpPr/>
          <p:nvPr/>
        </p:nvCxnSpPr>
        <p:spPr>
          <a:xfrm flipV="1">
            <a:off x="9719733" y="2421466"/>
            <a:ext cx="0" cy="3335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C59CC9F-2796-F740-81BB-D3155F57CF64}"/>
              </a:ext>
            </a:extLst>
          </p:cNvPr>
          <p:cNvSpPr txBox="1"/>
          <p:nvPr/>
        </p:nvSpPr>
        <p:spPr>
          <a:xfrm>
            <a:off x="9330266" y="5692801"/>
            <a:ext cx="181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rgbClr val="FF0000"/>
                </a:solidFill>
              </a:rPr>
              <a:t>Mag</a:t>
            </a:r>
            <a:r>
              <a:rPr lang="fr-FR" sz="1400" baseline="-25000" dirty="0" err="1">
                <a:solidFill>
                  <a:srgbClr val="FF0000"/>
                </a:solidFill>
              </a:rPr>
              <a:t>coupure</a:t>
            </a:r>
            <a:r>
              <a:rPr lang="fr-FR" sz="1400" dirty="0">
                <a:solidFill>
                  <a:srgbClr val="FF0000"/>
                </a:solidFill>
              </a:rPr>
              <a:t>=23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8440C0C-BD01-4447-8082-0432562A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9850"/>
            <a:ext cx="5842000" cy="4381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562A2B-C5D2-7940-8ED6-69FA34E6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33" y="1339850"/>
            <a:ext cx="5842000" cy="4381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045A7A-E8AB-AD46-A72F-E27798BF862B}"/>
              </a:ext>
            </a:extLst>
          </p:cNvPr>
          <p:cNvSpPr txBox="1"/>
          <p:nvPr/>
        </p:nvSpPr>
        <p:spPr>
          <a:xfrm>
            <a:off x="1659467" y="220133"/>
            <a:ext cx="93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Distribution des données et Fonction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58651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CAD54B-BBA4-6940-BD68-7F7D9D90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164896"/>
            <a:ext cx="6096000" cy="51851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4B7305-3BEF-CF4A-B60F-65D385F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4" y="1259134"/>
            <a:ext cx="5090866" cy="50908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30A8E9-7AE4-E94F-B9C3-4F2AD7E1C11E}"/>
              </a:ext>
            </a:extLst>
          </p:cNvPr>
          <p:cNvSpPr txBox="1"/>
          <p:nvPr/>
        </p:nvSpPr>
        <p:spPr>
          <a:xfrm>
            <a:off x="3810000" y="355600"/>
            <a:ext cx="419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Champ 8 à α= 08 30 19  </a:t>
            </a:r>
            <a:r>
              <a:rPr lang="fr-FR" dirty="0" err="1"/>
              <a:t>δ</a:t>
            </a:r>
            <a:r>
              <a:rPr lang="fr-FR" dirty="0"/>
              <a:t> = +30 55 42</a:t>
            </a:r>
          </a:p>
        </p:txBody>
      </p:sp>
    </p:spTree>
    <p:extLst>
      <p:ext uri="{BB962C8B-B14F-4D97-AF65-F5344CB8AC3E}">
        <p14:creationId xmlns:p14="http://schemas.microsoft.com/office/powerpoint/2010/main" val="249144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99761CA-DAE8-884B-B984-22C3E6D1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420"/>
            <a:ext cx="12192000" cy="47280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C4FB475-3889-AD40-9105-841642E689C7}"/>
              </a:ext>
            </a:extLst>
          </p:cNvPr>
          <p:cNvSpPr txBox="1"/>
          <p:nvPr/>
        </p:nvSpPr>
        <p:spPr>
          <a:xfrm>
            <a:off x="4436533" y="406400"/>
            <a:ext cx="553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Flat et images réduites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E126FC5-1480-8946-ABAC-ED4719180C17}"/>
              </a:ext>
            </a:extLst>
          </p:cNvPr>
          <p:cNvSpPr/>
          <p:nvPr/>
        </p:nvSpPr>
        <p:spPr>
          <a:xfrm>
            <a:off x="2556933" y="1507065"/>
            <a:ext cx="13716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47FCD03-F47B-3746-90B7-996C577AF08B}"/>
              </a:ext>
            </a:extLst>
          </p:cNvPr>
          <p:cNvSpPr/>
          <p:nvPr/>
        </p:nvSpPr>
        <p:spPr>
          <a:xfrm>
            <a:off x="10668000" y="3843865"/>
            <a:ext cx="1371600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5053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244</Words>
  <Application>Microsoft Macintosh PowerPoint</Application>
  <PresentationFormat>Grand écran</PresentationFormat>
  <Paragraphs>44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 Bordier</dc:creator>
  <cp:lastModifiedBy>Emma Bordier</cp:lastModifiedBy>
  <cp:revision>15</cp:revision>
  <dcterms:created xsi:type="dcterms:W3CDTF">2019-01-13T09:49:55Z</dcterms:created>
  <dcterms:modified xsi:type="dcterms:W3CDTF">2019-01-14T09:52:24Z</dcterms:modified>
</cp:coreProperties>
</file>